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74" r:id="rId4"/>
    <p:sldId id="275" r:id="rId5"/>
    <p:sldId id="265" r:id="rId6"/>
    <p:sldId id="266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C7"/>
    <a:srgbClr val="FFB612"/>
    <a:srgbClr val="FF7000"/>
    <a:srgbClr val="D52B1E"/>
    <a:srgbClr val="77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0" autoAdjust="0"/>
  </p:normalViewPr>
  <p:slideViewPr>
    <p:cSldViewPr snapToObjects="1">
      <p:cViewPr>
        <p:scale>
          <a:sx n="96" d="100"/>
          <a:sy n="96" d="100"/>
        </p:scale>
        <p:origin x="-1037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>
        <p:scale>
          <a:sx n="75" d="100"/>
          <a:sy n="75" d="100"/>
        </p:scale>
        <p:origin x="-3336" y="-3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2518CD-181C-4C8F-BB27-A66BA66B3F05}" type="doc">
      <dgm:prSet loTypeId="urn:microsoft.com/office/officeart/2005/8/layout/cycle3" loCatId="cycle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nl-NL"/>
        </a:p>
      </dgm:t>
    </dgm:pt>
    <dgm:pt modelId="{C52A22DB-D59E-41F6-87BA-89EC081A45B9}">
      <dgm:prSet phldrT="[Tekst]" custT="1"/>
      <dgm:spPr/>
      <dgm:t>
        <a:bodyPr/>
        <a:lstStyle/>
        <a:p>
          <a:r>
            <a:rPr lang="nl-NL" sz="1100" dirty="0" smtClean="0">
              <a:solidFill>
                <a:schemeClr val="tx1"/>
              </a:solidFill>
            </a:rPr>
            <a:t>Publicatie Horizonscan</a:t>
          </a:r>
          <a:endParaRPr lang="nl-NL" sz="1100" dirty="0">
            <a:solidFill>
              <a:schemeClr val="tx1"/>
            </a:solidFill>
          </a:endParaRPr>
        </a:p>
      </dgm:t>
    </dgm:pt>
    <dgm:pt modelId="{21B2754B-248F-4A62-B990-D5E1E9EF2B81}" type="parTrans" cxnId="{B0E64805-4301-4FB3-BB13-CDCBF6DDDE89}">
      <dgm:prSet/>
      <dgm:spPr/>
      <dgm:t>
        <a:bodyPr/>
        <a:lstStyle/>
        <a:p>
          <a:endParaRPr lang="nl-NL"/>
        </a:p>
      </dgm:t>
    </dgm:pt>
    <dgm:pt modelId="{234044B3-2017-42D0-83D6-6F361546225D}" type="sibTrans" cxnId="{B0E64805-4301-4FB3-BB13-CDCBF6DDDE89}">
      <dgm:prSet/>
      <dgm:spPr/>
      <dgm:t>
        <a:bodyPr/>
        <a:lstStyle/>
        <a:p>
          <a:endParaRPr lang="nl-NL"/>
        </a:p>
      </dgm:t>
    </dgm:pt>
    <dgm:pt modelId="{03C05C78-8E8C-4634-9DC8-75A67AE9EB6F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Voorbereiden scan door Zorginstituut</a:t>
          </a:r>
          <a:endParaRPr lang="nl-NL" dirty="0">
            <a:solidFill>
              <a:schemeClr val="tx1"/>
            </a:solidFill>
          </a:endParaRPr>
        </a:p>
      </dgm:t>
    </dgm:pt>
    <dgm:pt modelId="{0DE24B06-F927-47BD-97AD-BA27E7A5F385}" type="parTrans" cxnId="{59F263BC-0E95-45FC-8792-BC62E731E091}">
      <dgm:prSet/>
      <dgm:spPr/>
      <dgm:t>
        <a:bodyPr/>
        <a:lstStyle/>
        <a:p>
          <a:endParaRPr lang="nl-NL"/>
        </a:p>
      </dgm:t>
    </dgm:pt>
    <dgm:pt modelId="{5F5E1053-5EC4-46CB-AEB7-A31BB8D808B2}" type="sibTrans" cxnId="{59F263BC-0E95-45FC-8792-BC62E731E091}">
      <dgm:prSet/>
      <dgm:spPr/>
      <dgm:t>
        <a:bodyPr/>
        <a:lstStyle/>
        <a:p>
          <a:endParaRPr lang="nl-NL"/>
        </a:p>
      </dgm:t>
    </dgm:pt>
    <dgm:pt modelId="{7223521F-895B-4C8B-8BCB-EBCD03BB484C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Aanvullen scan door werkgroepen</a:t>
          </a:r>
          <a:endParaRPr lang="nl-NL" dirty="0">
            <a:solidFill>
              <a:schemeClr val="tx1"/>
            </a:solidFill>
          </a:endParaRPr>
        </a:p>
      </dgm:t>
    </dgm:pt>
    <dgm:pt modelId="{9BE249D9-FFD3-4117-B43D-8C4C550ECF07}" type="parTrans" cxnId="{03DA3531-5B56-420A-805F-76AD3112B304}">
      <dgm:prSet/>
      <dgm:spPr/>
      <dgm:t>
        <a:bodyPr/>
        <a:lstStyle/>
        <a:p>
          <a:endParaRPr lang="nl-NL"/>
        </a:p>
      </dgm:t>
    </dgm:pt>
    <dgm:pt modelId="{2402B2A9-6469-42DB-9581-0227A88D21B0}" type="sibTrans" cxnId="{03DA3531-5B56-420A-805F-76AD3112B304}">
      <dgm:prSet/>
      <dgm:spPr/>
      <dgm:t>
        <a:bodyPr/>
        <a:lstStyle/>
        <a:p>
          <a:endParaRPr lang="nl-NL"/>
        </a:p>
      </dgm:t>
    </dgm:pt>
    <dgm:pt modelId="{C936F9D8-884E-4046-9833-8CDADE8F9D99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Accorderen scan door werkgroepen</a:t>
          </a:r>
          <a:endParaRPr lang="nl-NL" dirty="0">
            <a:solidFill>
              <a:schemeClr val="tx1"/>
            </a:solidFill>
          </a:endParaRPr>
        </a:p>
      </dgm:t>
    </dgm:pt>
    <dgm:pt modelId="{C20DA8F4-7968-4F38-9BE8-96B3DD1854AF}" type="parTrans" cxnId="{EF83BE48-2E6C-4062-B5AD-495E906325D1}">
      <dgm:prSet/>
      <dgm:spPr/>
      <dgm:t>
        <a:bodyPr/>
        <a:lstStyle/>
        <a:p>
          <a:endParaRPr lang="nl-NL"/>
        </a:p>
      </dgm:t>
    </dgm:pt>
    <dgm:pt modelId="{56BF9408-DE3E-41A1-8DDD-8FABA0B20009}" type="sibTrans" cxnId="{EF83BE48-2E6C-4062-B5AD-495E906325D1}">
      <dgm:prSet/>
      <dgm:spPr/>
      <dgm:t>
        <a:bodyPr/>
        <a:lstStyle/>
        <a:p>
          <a:endParaRPr lang="nl-NL"/>
        </a:p>
      </dgm:t>
    </dgm:pt>
    <dgm:pt modelId="{8746AAD8-E3E8-4C5A-B300-99AF2B6DE523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Bekrachtigen scan door regiegroep</a:t>
          </a:r>
          <a:endParaRPr lang="nl-NL" dirty="0">
            <a:solidFill>
              <a:schemeClr val="tx1"/>
            </a:solidFill>
          </a:endParaRPr>
        </a:p>
      </dgm:t>
    </dgm:pt>
    <dgm:pt modelId="{C299D58B-598E-49C5-B644-9A926A5B49E8}" type="parTrans" cxnId="{5D534B74-E079-470E-8F6B-69913774EEEF}">
      <dgm:prSet/>
      <dgm:spPr/>
      <dgm:t>
        <a:bodyPr/>
        <a:lstStyle/>
        <a:p>
          <a:endParaRPr lang="nl-NL"/>
        </a:p>
      </dgm:t>
    </dgm:pt>
    <dgm:pt modelId="{3BBF6376-05CD-4477-BAE9-C2665C06BA2F}" type="sibTrans" cxnId="{5D534B74-E079-470E-8F6B-69913774EEEF}">
      <dgm:prSet/>
      <dgm:spPr/>
      <dgm:t>
        <a:bodyPr/>
        <a:lstStyle/>
        <a:p>
          <a:endParaRPr lang="nl-NL"/>
        </a:p>
      </dgm:t>
    </dgm:pt>
    <dgm:pt modelId="{3F67032A-6075-4253-A43D-6EE6BDCE6520}">
      <dgm:prSet phldrT="[Tekst]" custT="1"/>
      <dgm:spPr/>
      <dgm:t>
        <a:bodyPr/>
        <a:lstStyle/>
        <a:p>
          <a:r>
            <a:rPr lang="nl-NL" sz="1100" dirty="0" smtClean="0">
              <a:solidFill>
                <a:schemeClr val="tx1"/>
              </a:solidFill>
            </a:rPr>
            <a:t>Vaststellen scan door Raad van Bestuur</a:t>
          </a:r>
          <a:endParaRPr lang="nl-NL" sz="1100" dirty="0">
            <a:solidFill>
              <a:schemeClr val="tx1"/>
            </a:solidFill>
          </a:endParaRPr>
        </a:p>
      </dgm:t>
    </dgm:pt>
    <dgm:pt modelId="{B69E8ECD-6D35-43B9-AE85-665B5C85E13A}" type="parTrans" cxnId="{587EA44F-9A0D-4BDB-8E8C-D600FBF96D5E}">
      <dgm:prSet/>
      <dgm:spPr/>
      <dgm:t>
        <a:bodyPr/>
        <a:lstStyle/>
        <a:p>
          <a:endParaRPr lang="nl-NL"/>
        </a:p>
      </dgm:t>
    </dgm:pt>
    <dgm:pt modelId="{48DD3903-878F-4B89-A887-EE3138190842}" type="sibTrans" cxnId="{587EA44F-9A0D-4BDB-8E8C-D600FBF96D5E}">
      <dgm:prSet/>
      <dgm:spPr/>
      <dgm:t>
        <a:bodyPr/>
        <a:lstStyle/>
        <a:p>
          <a:endParaRPr lang="nl-NL"/>
        </a:p>
      </dgm:t>
    </dgm:pt>
    <dgm:pt modelId="{0C1B428D-4C63-4DF1-9ED1-3446854DC412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Verwerken input door Zorginstituut</a:t>
          </a:r>
          <a:endParaRPr lang="nl-NL" dirty="0">
            <a:solidFill>
              <a:schemeClr val="tx1"/>
            </a:solidFill>
          </a:endParaRPr>
        </a:p>
      </dgm:t>
    </dgm:pt>
    <dgm:pt modelId="{F0B4B2DD-46A2-44E5-A18B-935620F5C4F7}" type="parTrans" cxnId="{74C09543-6DF3-4083-A5E9-AF054F8F2AC4}">
      <dgm:prSet/>
      <dgm:spPr/>
      <dgm:t>
        <a:bodyPr/>
        <a:lstStyle/>
        <a:p>
          <a:endParaRPr lang="nl-NL"/>
        </a:p>
      </dgm:t>
    </dgm:pt>
    <dgm:pt modelId="{D0C8FCD9-AEF8-4969-890E-05AFEA7EB1DE}" type="sibTrans" cxnId="{74C09543-6DF3-4083-A5E9-AF054F8F2AC4}">
      <dgm:prSet/>
      <dgm:spPr/>
      <dgm:t>
        <a:bodyPr/>
        <a:lstStyle/>
        <a:p>
          <a:endParaRPr lang="nl-NL"/>
        </a:p>
      </dgm:t>
    </dgm:pt>
    <dgm:pt modelId="{7116054B-0CBC-4298-A545-1CB342E06C5C}" type="pres">
      <dgm:prSet presAssocID="{4A2518CD-181C-4C8F-BB27-A66BA66B3F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D8177F1-E9B8-4A51-934E-5C14B53DDC0D}" type="pres">
      <dgm:prSet presAssocID="{4A2518CD-181C-4C8F-BB27-A66BA66B3F05}" presName="cycle" presStyleCnt="0"/>
      <dgm:spPr/>
      <dgm:t>
        <a:bodyPr/>
        <a:lstStyle/>
        <a:p>
          <a:endParaRPr lang="nl-NL"/>
        </a:p>
      </dgm:t>
    </dgm:pt>
    <dgm:pt modelId="{14D88634-31AD-4E7C-BC4D-5022D26A350C}" type="pres">
      <dgm:prSet presAssocID="{C52A22DB-D59E-41F6-87BA-89EC081A45B9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7987ACB-2B5B-4ECB-B7E4-DB8504E6111F}" type="pres">
      <dgm:prSet presAssocID="{234044B3-2017-42D0-83D6-6F361546225D}" presName="sibTransFirstNode" presStyleLbl="bgShp" presStyleIdx="0" presStyleCnt="1"/>
      <dgm:spPr/>
      <dgm:t>
        <a:bodyPr/>
        <a:lstStyle/>
        <a:p>
          <a:endParaRPr lang="nl-NL"/>
        </a:p>
      </dgm:t>
    </dgm:pt>
    <dgm:pt modelId="{64EC80EA-C8EB-43E0-BD27-C6D6BB9ED790}" type="pres">
      <dgm:prSet presAssocID="{03C05C78-8E8C-4634-9DC8-75A67AE9EB6F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B2A9B7F-AF27-4618-966C-FEA6725C13CD}" type="pres">
      <dgm:prSet presAssocID="{7223521F-895B-4C8B-8BCB-EBCD03BB484C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204CEEE-223C-4508-AB29-7C929461D95B}" type="pres">
      <dgm:prSet presAssocID="{0C1B428D-4C63-4DF1-9ED1-3446854DC412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E3FE298-7A80-46A8-BB1E-FFEC5D07E77D}" type="pres">
      <dgm:prSet presAssocID="{C936F9D8-884E-4046-9833-8CDADE8F9D99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00C2C9A-30B5-44F8-908C-8FCACA0D67CB}" type="pres">
      <dgm:prSet presAssocID="{8746AAD8-E3E8-4C5A-B300-99AF2B6DE523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0C551BA-54DA-487D-B82C-D4178008FD9D}" type="pres">
      <dgm:prSet presAssocID="{3F67032A-6075-4253-A43D-6EE6BDCE6520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2204E38-A932-455B-9848-5754A5CEF717}" type="presOf" srcId="{8746AAD8-E3E8-4C5A-B300-99AF2B6DE523}" destId="{400C2C9A-30B5-44F8-908C-8FCACA0D67CB}" srcOrd="0" destOrd="0" presId="urn:microsoft.com/office/officeart/2005/8/layout/cycle3"/>
    <dgm:cxn modelId="{7A1D3E47-981E-4B5C-8147-648A1E82C3A7}" type="presOf" srcId="{C52A22DB-D59E-41F6-87BA-89EC081A45B9}" destId="{14D88634-31AD-4E7C-BC4D-5022D26A350C}" srcOrd="0" destOrd="0" presId="urn:microsoft.com/office/officeart/2005/8/layout/cycle3"/>
    <dgm:cxn modelId="{2A3A5588-7000-4CF2-A524-BBA96184AC80}" type="presOf" srcId="{4A2518CD-181C-4C8F-BB27-A66BA66B3F05}" destId="{7116054B-0CBC-4298-A545-1CB342E06C5C}" srcOrd="0" destOrd="0" presId="urn:microsoft.com/office/officeart/2005/8/layout/cycle3"/>
    <dgm:cxn modelId="{5D534B74-E079-470E-8F6B-69913774EEEF}" srcId="{4A2518CD-181C-4C8F-BB27-A66BA66B3F05}" destId="{8746AAD8-E3E8-4C5A-B300-99AF2B6DE523}" srcOrd="5" destOrd="0" parTransId="{C299D58B-598E-49C5-B644-9A926A5B49E8}" sibTransId="{3BBF6376-05CD-4477-BAE9-C2665C06BA2F}"/>
    <dgm:cxn modelId="{46712E70-2C05-4E60-AF15-5FEB40F6CB56}" type="presOf" srcId="{7223521F-895B-4C8B-8BCB-EBCD03BB484C}" destId="{4B2A9B7F-AF27-4618-966C-FEA6725C13CD}" srcOrd="0" destOrd="0" presId="urn:microsoft.com/office/officeart/2005/8/layout/cycle3"/>
    <dgm:cxn modelId="{4EE30119-1580-4FB2-B9F4-CA50442D88B2}" type="presOf" srcId="{0C1B428D-4C63-4DF1-9ED1-3446854DC412}" destId="{C204CEEE-223C-4508-AB29-7C929461D95B}" srcOrd="0" destOrd="0" presId="urn:microsoft.com/office/officeart/2005/8/layout/cycle3"/>
    <dgm:cxn modelId="{59F263BC-0E95-45FC-8792-BC62E731E091}" srcId="{4A2518CD-181C-4C8F-BB27-A66BA66B3F05}" destId="{03C05C78-8E8C-4634-9DC8-75A67AE9EB6F}" srcOrd="1" destOrd="0" parTransId="{0DE24B06-F927-47BD-97AD-BA27E7A5F385}" sibTransId="{5F5E1053-5EC4-46CB-AEB7-A31BB8D808B2}"/>
    <dgm:cxn modelId="{700A2884-403C-4801-B914-C235CD96BC04}" type="presOf" srcId="{03C05C78-8E8C-4634-9DC8-75A67AE9EB6F}" destId="{64EC80EA-C8EB-43E0-BD27-C6D6BB9ED790}" srcOrd="0" destOrd="0" presId="urn:microsoft.com/office/officeart/2005/8/layout/cycle3"/>
    <dgm:cxn modelId="{C97912E5-851D-4441-8367-0775F32BDCE9}" type="presOf" srcId="{C936F9D8-884E-4046-9833-8CDADE8F9D99}" destId="{DE3FE298-7A80-46A8-BB1E-FFEC5D07E77D}" srcOrd="0" destOrd="0" presId="urn:microsoft.com/office/officeart/2005/8/layout/cycle3"/>
    <dgm:cxn modelId="{B0E64805-4301-4FB3-BB13-CDCBF6DDDE89}" srcId="{4A2518CD-181C-4C8F-BB27-A66BA66B3F05}" destId="{C52A22DB-D59E-41F6-87BA-89EC081A45B9}" srcOrd="0" destOrd="0" parTransId="{21B2754B-248F-4A62-B990-D5E1E9EF2B81}" sibTransId="{234044B3-2017-42D0-83D6-6F361546225D}"/>
    <dgm:cxn modelId="{587EA44F-9A0D-4BDB-8E8C-D600FBF96D5E}" srcId="{4A2518CD-181C-4C8F-BB27-A66BA66B3F05}" destId="{3F67032A-6075-4253-A43D-6EE6BDCE6520}" srcOrd="6" destOrd="0" parTransId="{B69E8ECD-6D35-43B9-AE85-665B5C85E13A}" sibTransId="{48DD3903-878F-4B89-A887-EE3138190842}"/>
    <dgm:cxn modelId="{03DA3531-5B56-420A-805F-76AD3112B304}" srcId="{4A2518CD-181C-4C8F-BB27-A66BA66B3F05}" destId="{7223521F-895B-4C8B-8BCB-EBCD03BB484C}" srcOrd="2" destOrd="0" parTransId="{9BE249D9-FFD3-4117-B43D-8C4C550ECF07}" sibTransId="{2402B2A9-6469-42DB-9581-0227A88D21B0}"/>
    <dgm:cxn modelId="{74C09543-6DF3-4083-A5E9-AF054F8F2AC4}" srcId="{4A2518CD-181C-4C8F-BB27-A66BA66B3F05}" destId="{0C1B428D-4C63-4DF1-9ED1-3446854DC412}" srcOrd="3" destOrd="0" parTransId="{F0B4B2DD-46A2-44E5-A18B-935620F5C4F7}" sibTransId="{D0C8FCD9-AEF8-4969-890E-05AFEA7EB1DE}"/>
    <dgm:cxn modelId="{EF83BE48-2E6C-4062-B5AD-495E906325D1}" srcId="{4A2518CD-181C-4C8F-BB27-A66BA66B3F05}" destId="{C936F9D8-884E-4046-9833-8CDADE8F9D99}" srcOrd="4" destOrd="0" parTransId="{C20DA8F4-7968-4F38-9BE8-96B3DD1854AF}" sibTransId="{56BF9408-DE3E-41A1-8DDD-8FABA0B20009}"/>
    <dgm:cxn modelId="{BC1ECC8B-9A3D-4779-AD41-1878F26652E6}" type="presOf" srcId="{3F67032A-6075-4253-A43D-6EE6BDCE6520}" destId="{C0C551BA-54DA-487D-B82C-D4178008FD9D}" srcOrd="0" destOrd="0" presId="urn:microsoft.com/office/officeart/2005/8/layout/cycle3"/>
    <dgm:cxn modelId="{49497C88-73A4-4097-9263-9C250570F8F5}" type="presOf" srcId="{234044B3-2017-42D0-83D6-6F361546225D}" destId="{07987ACB-2B5B-4ECB-B7E4-DB8504E6111F}" srcOrd="0" destOrd="0" presId="urn:microsoft.com/office/officeart/2005/8/layout/cycle3"/>
    <dgm:cxn modelId="{AB0D5181-6598-40B3-8B95-F0259CB854F9}" type="presParOf" srcId="{7116054B-0CBC-4298-A545-1CB342E06C5C}" destId="{1D8177F1-E9B8-4A51-934E-5C14B53DDC0D}" srcOrd="0" destOrd="0" presId="urn:microsoft.com/office/officeart/2005/8/layout/cycle3"/>
    <dgm:cxn modelId="{4D753A81-52AE-4F61-9455-4DFA6BFBAC99}" type="presParOf" srcId="{1D8177F1-E9B8-4A51-934E-5C14B53DDC0D}" destId="{14D88634-31AD-4E7C-BC4D-5022D26A350C}" srcOrd="0" destOrd="0" presId="urn:microsoft.com/office/officeart/2005/8/layout/cycle3"/>
    <dgm:cxn modelId="{6F21A3D4-C6B9-4E72-A665-EC8A6E410870}" type="presParOf" srcId="{1D8177F1-E9B8-4A51-934E-5C14B53DDC0D}" destId="{07987ACB-2B5B-4ECB-B7E4-DB8504E6111F}" srcOrd="1" destOrd="0" presId="urn:microsoft.com/office/officeart/2005/8/layout/cycle3"/>
    <dgm:cxn modelId="{96A33DA5-362A-4D87-BF15-84129E7E4FC8}" type="presParOf" srcId="{1D8177F1-E9B8-4A51-934E-5C14B53DDC0D}" destId="{64EC80EA-C8EB-43E0-BD27-C6D6BB9ED790}" srcOrd="2" destOrd="0" presId="urn:microsoft.com/office/officeart/2005/8/layout/cycle3"/>
    <dgm:cxn modelId="{94FDE417-36DF-4C25-8CF2-810C87C32ED8}" type="presParOf" srcId="{1D8177F1-E9B8-4A51-934E-5C14B53DDC0D}" destId="{4B2A9B7F-AF27-4618-966C-FEA6725C13CD}" srcOrd="3" destOrd="0" presId="urn:microsoft.com/office/officeart/2005/8/layout/cycle3"/>
    <dgm:cxn modelId="{60EDB319-88E3-4973-9C83-33BCC40E22FD}" type="presParOf" srcId="{1D8177F1-E9B8-4A51-934E-5C14B53DDC0D}" destId="{C204CEEE-223C-4508-AB29-7C929461D95B}" srcOrd="4" destOrd="0" presId="urn:microsoft.com/office/officeart/2005/8/layout/cycle3"/>
    <dgm:cxn modelId="{88B0F291-F335-4FC8-BF5A-ACD0F15D2B9D}" type="presParOf" srcId="{1D8177F1-E9B8-4A51-934E-5C14B53DDC0D}" destId="{DE3FE298-7A80-46A8-BB1E-FFEC5D07E77D}" srcOrd="5" destOrd="0" presId="urn:microsoft.com/office/officeart/2005/8/layout/cycle3"/>
    <dgm:cxn modelId="{66D97A4C-B843-433C-A75B-A9C214C6EA96}" type="presParOf" srcId="{1D8177F1-E9B8-4A51-934E-5C14B53DDC0D}" destId="{400C2C9A-30B5-44F8-908C-8FCACA0D67CB}" srcOrd="6" destOrd="0" presId="urn:microsoft.com/office/officeart/2005/8/layout/cycle3"/>
    <dgm:cxn modelId="{7E56199E-3A30-46A6-B2E3-1C24A1AFE4AA}" type="presParOf" srcId="{1D8177F1-E9B8-4A51-934E-5C14B53DDC0D}" destId="{C0C551BA-54DA-487D-B82C-D4178008FD9D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87ACB-2B5B-4ECB-B7E4-DB8504E6111F}">
      <dsp:nvSpPr>
        <dsp:cNvPr id="0" name=""/>
        <dsp:cNvSpPr/>
      </dsp:nvSpPr>
      <dsp:spPr>
        <a:xfrm>
          <a:off x="942772" y="-28872"/>
          <a:ext cx="4210455" cy="4210455"/>
        </a:xfrm>
        <a:prstGeom prst="circularArrow">
          <a:avLst>
            <a:gd name="adj1" fmla="val 5544"/>
            <a:gd name="adj2" fmla="val 330680"/>
            <a:gd name="adj3" fmla="val 14529799"/>
            <a:gd name="adj4" fmla="val 16942217"/>
            <a:gd name="adj5" fmla="val 5757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D88634-31AD-4E7C-BC4D-5022D26A350C}">
      <dsp:nvSpPr>
        <dsp:cNvPr id="0" name=""/>
        <dsp:cNvSpPr/>
      </dsp:nvSpPr>
      <dsp:spPr>
        <a:xfrm>
          <a:off x="2399109" y="956"/>
          <a:ext cx="1297781" cy="6488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>
              <a:solidFill>
                <a:schemeClr val="tx1"/>
              </a:solidFill>
            </a:rPr>
            <a:t>Publicatie Horizonscan</a:t>
          </a:r>
          <a:endParaRPr lang="nl-NL" sz="1100" kern="1200" dirty="0">
            <a:solidFill>
              <a:schemeClr val="tx1"/>
            </a:solidFill>
          </a:endParaRPr>
        </a:p>
      </dsp:txBody>
      <dsp:txXfrm>
        <a:off x="2430785" y="32632"/>
        <a:ext cx="1234429" cy="585538"/>
      </dsp:txXfrm>
    </dsp:sp>
    <dsp:sp modelId="{64EC80EA-C8EB-43E0-BD27-C6D6BB9ED790}">
      <dsp:nvSpPr>
        <dsp:cNvPr id="0" name=""/>
        <dsp:cNvSpPr/>
      </dsp:nvSpPr>
      <dsp:spPr>
        <a:xfrm>
          <a:off x="3802890" y="676982"/>
          <a:ext cx="1297781" cy="6488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9174"/>
                <a:satOff val="-24611"/>
                <a:lumOff val="160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9174"/>
                <a:satOff val="-24611"/>
                <a:lumOff val="160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9174"/>
                <a:satOff val="-24611"/>
                <a:lumOff val="160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>
              <a:solidFill>
                <a:schemeClr val="tx1"/>
              </a:solidFill>
            </a:rPr>
            <a:t>Voorbereiden scan door Zorginstituut</a:t>
          </a:r>
          <a:endParaRPr lang="nl-NL" sz="1100" kern="1200" dirty="0">
            <a:solidFill>
              <a:schemeClr val="tx1"/>
            </a:solidFill>
          </a:endParaRPr>
        </a:p>
      </dsp:txBody>
      <dsp:txXfrm>
        <a:off x="3834566" y="708658"/>
        <a:ext cx="1234429" cy="585538"/>
      </dsp:txXfrm>
    </dsp:sp>
    <dsp:sp modelId="{4B2A9B7F-AF27-4618-966C-FEA6725C13CD}">
      <dsp:nvSpPr>
        <dsp:cNvPr id="0" name=""/>
        <dsp:cNvSpPr/>
      </dsp:nvSpPr>
      <dsp:spPr>
        <a:xfrm>
          <a:off x="4149595" y="2195997"/>
          <a:ext cx="1297781" cy="6488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78348"/>
                <a:satOff val="-49223"/>
                <a:lumOff val="321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78348"/>
                <a:satOff val="-49223"/>
                <a:lumOff val="321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78348"/>
                <a:satOff val="-49223"/>
                <a:lumOff val="321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>
              <a:solidFill>
                <a:schemeClr val="tx1"/>
              </a:solidFill>
            </a:rPr>
            <a:t>Aanvullen scan door werkgroepen</a:t>
          </a:r>
          <a:endParaRPr lang="nl-NL" sz="1100" kern="1200" dirty="0">
            <a:solidFill>
              <a:schemeClr val="tx1"/>
            </a:solidFill>
          </a:endParaRPr>
        </a:p>
      </dsp:txBody>
      <dsp:txXfrm>
        <a:off x="4181271" y="2227673"/>
        <a:ext cx="1234429" cy="585538"/>
      </dsp:txXfrm>
    </dsp:sp>
    <dsp:sp modelId="{C204CEEE-223C-4508-AB29-7C929461D95B}">
      <dsp:nvSpPr>
        <dsp:cNvPr id="0" name=""/>
        <dsp:cNvSpPr/>
      </dsp:nvSpPr>
      <dsp:spPr>
        <a:xfrm>
          <a:off x="3178149" y="3414152"/>
          <a:ext cx="1297781" cy="6488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7522"/>
                <a:satOff val="-73834"/>
                <a:lumOff val="482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17522"/>
                <a:satOff val="-73834"/>
                <a:lumOff val="482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17522"/>
                <a:satOff val="-73834"/>
                <a:lumOff val="482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>
              <a:solidFill>
                <a:schemeClr val="tx1"/>
              </a:solidFill>
            </a:rPr>
            <a:t>Verwerken input door Zorginstituut</a:t>
          </a:r>
          <a:endParaRPr lang="nl-NL" sz="1100" kern="1200" dirty="0">
            <a:solidFill>
              <a:schemeClr val="tx1"/>
            </a:solidFill>
          </a:endParaRPr>
        </a:p>
      </dsp:txBody>
      <dsp:txXfrm>
        <a:off x="3209825" y="3445828"/>
        <a:ext cx="1234429" cy="585538"/>
      </dsp:txXfrm>
    </dsp:sp>
    <dsp:sp modelId="{DE3FE298-7A80-46A8-BB1E-FFEC5D07E77D}">
      <dsp:nvSpPr>
        <dsp:cNvPr id="0" name=""/>
        <dsp:cNvSpPr/>
      </dsp:nvSpPr>
      <dsp:spPr>
        <a:xfrm>
          <a:off x="1620069" y="3414152"/>
          <a:ext cx="1297781" cy="6488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7522"/>
                <a:satOff val="-73834"/>
                <a:lumOff val="482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17522"/>
                <a:satOff val="-73834"/>
                <a:lumOff val="482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17522"/>
                <a:satOff val="-73834"/>
                <a:lumOff val="482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>
              <a:solidFill>
                <a:schemeClr val="tx1"/>
              </a:solidFill>
            </a:rPr>
            <a:t>Accorderen scan door werkgroepen</a:t>
          </a:r>
          <a:endParaRPr lang="nl-NL" sz="1100" kern="1200" dirty="0">
            <a:solidFill>
              <a:schemeClr val="tx1"/>
            </a:solidFill>
          </a:endParaRPr>
        </a:p>
      </dsp:txBody>
      <dsp:txXfrm>
        <a:off x="1651745" y="3445828"/>
        <a:ext cx="1234429" cy="585538"/>
      </dsp:txXfrm>
    </dsp:sp>
    <dsp:sp modelId="{400C2C9A-30B5-44F8-908C-8FCACA0D67CB}">
      <dsp:nvSpPr>
        <dsp:cNvPr id="0" name=""/>
        <dsp:cNvSpPr/>
      </dsp:nvSpPr>
      <dsp:spPr>
        <a:xfrm>
          <a:off x="648623" y="2195997"/>
          <a:ext cx="1297781" cy="6488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78348"/>
                <a:satOff val="-49223"/>
                <a:lumOff val="321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78348"/>
                <a:satOff val="-49223"/>
                <a:lumOff val="321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78348"/>
                <a:satOff val="-49223"/>
                <a:lumOff val="321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>
              <a:solidFill>
                <a:schemeClr val="tx1"/>
              </a:solidFill>
            </a:rPr>
            <a:t>Bekrachtigen scan door regiegroep</a:t>
          </a:r>
          <a:endParaRPr lang="nl-NL" sz="1100" kern="1200" dirty="0">
            <a:solidFill>
              <a:schemeClr val="tx1"/>
            </a:solidFill>
          </a:endParaRPr>
        </a:p>
      </dsp:txBody>
      <dsp:txXfrm>
        <a:off x="680299" y="2227673"/>
        <a:ext cx="1234429" cy="585538"/>
      </dsp:txXfrm>
    </dsp:sp>
    <dsp:sp modelId="{C0C551BA-54DA-487D-B82C-D4178008FD9D}">
      <dsp:nvSpPr>
        <dsp:cNvPr id="0" name=""/>
        <dsp:cNvSpPr/>
      </dsp:nvSpPr>
      <dsp:spPr>
        <a:xfrm>
          <a:off x="995328" y="676982"/>
          <a:ext cx="1297781" cy="6488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9174"/>
                <a:satOff val="-24611"/>
                <a:lumOff val="160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9174"/>
                <a:satOff val="-24611"/>
                <a:lumOff val="160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9174"/>
                <a:satOff val="-24611"/>
                <a:lumOff val="160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>
              <a:solidFill>
                <a:schemeClr val="tx1"/>
              </a:solidFill>
            </a:rPr>
            <a:t>Vaststellen scan door Raad van Bestuur</a:t>
          </a:r>
          <a:endParaRPr lang="nl-NL" sz="1100" kern="1200" dirty="0">
            <a:solidFill>
              <a:schemeClr val="tx1"/>
            </a:solidFill>
          </a:endParaRPr>
        </a:p>
      </dsp:txBody>
      <dsp:txXfrm>
        <a:off x="1027004" y="708658"/>
        <a:ext cx="1234429" cy="585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9275" y="250825"/>
            <a:ext cx="57594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b="1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9275" y="8532813"/>
            <a:ext cx="10080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7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773238" y="8532813"/>
            <a:ext cx="32385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7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9225" y="8532813"/>
            <a:ext cx="10795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00"/>
            </a:lvl1pPr>
          </a:lstStyle>
          <a:p>
            <a:pPr>
              <a:defRPr/>
            </a:pPr>
            <a:fld id="{634D2A73-A90C-4447-BB6B-7AFF741FE7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621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92150" y="161925"/>
            <a:ext cx="54006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b="1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92150" y="8675688"/>
            <a:ext cx="10795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7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311650"/>
            <a:ext cx="5400675" cy="432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 smtClean="0"/>
              <a:t>Klik om de opmaakprofielen van de modeltekst te bewerken</a:t>
            </a:r>
          </a:p>
          <a:p>
            <a:pPr lvl="1"/>
            <a:r>
              <a:rPr lang="nl-NL" altLang="nl-NL" noProof="0" smtClean="0"/>
              <a:t>Tweede niveau</a:t>
            </a:r>
          </a:p>
          <a:p>
            <a:pPr lvl="2"/>
            <a:r>
              <a:rPr lang="nl-NL" altLang="nl-NL" noProof="0" smtClean="0"/>
              <a:t>Derde niveau</a:t>
            </a:r>
          </a:p>
          <a:p>
            <a:pPr lvl="3"/>
            <a:r>
              <a:rPr lang="nl-NL" altLang="nl-NL" noProof="0" smtClean="0"/>
              <a:t>Vierde niveau</a:t>
            </a:r>
          </a:p>
          <a:p>
            <a:pPr lvl="4"/>
            <a:r>
              <a:rPr lang="nl-NL" altLang="nl-NL" noProof="0" smtClean="0"/>
              <a:t>Vijfde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73238" y="8675688"/>
            <a:ext cx="32385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7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13325" y="8675688"/>
            <a:ext cx="10795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00"/>
            </a:lvl1pPr>
          </a:lstStyle>
          <a:p>
            <a:pPr>
              <a:defRPr/>
            </a:pPr>
            <a:fld id="{1CFC6FE5-9235-4EA6-A2EB-FE1EF008B7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35923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361950" indent="-360363" algn="l" rtl="0" eaLnBrk="0" fontAlgn="base" hangingPunct="0">
      <a:spcBef>
        <a:spcPct val="0"/>
      </a:spcBef>
      <a:spcAft>
        <a:spcPct val="0"/>
      </a:spcAft>
      <a:buFont typeface="Verdana" panose="020B0604030504040204" pitchFamily="34" charset="0"/>
      <a:buChar char="–"/>
      <a:defRPr sz="9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719138" indent="-355600" algn="l" rtl="0" eaLnBrk="0" fontAlgn="base" hangingPunct="0">
      <a:spcBef>
        <a:spcPct val="0"/>
      </a:spcBef>
      <a:spcAft>
        <a:spcPct val="0"/>
      </a:spcAft>
      <a:buChar char="•"/>
      <a:defRPr sz="9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081088" indent="-360363" algn="l" rtl="0" eaLnBrk="0" fontAlgn="base" hangingPunct="0">
      <a:spcBef>
        <a:spcPct val="0"/>
      </a:spcBef>
      <a:spcAft>
        <a:spcPct val="0"/>
      </a:spcAft>
      <a:buFont typeface="Verdana" panose="020B0604030504040204" pitchFamily="34" charset="0"/>
      <a:buChar char="–"/>
      <a:defRPr sz="9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441450" indent="-358775" algn="l" rtl="0" eaLnBrk="0" fontAlgn="base" hangingPunct="0">
      <a:spcBef>
        <a:spcPct val="0"/>
      </a:spcBef>
      <a:spcAft>
        <a:spcPct val="0"/>
      </a:spcAft>
      <a:buChar char="•"/>
      <a:defRPr sz="9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71C1217-CE5D-42E1-9044-F49DC23671FC}" type="slidenum">
              <a:rPr lang="nl-NL" altLang="nl-NL" sz="700" smtClean="0"/>
              <a:pPr/>
              <a:t>1</a:t>
            </a:fld>
            <a:endParaRPr lang="nl-NL" altLang="nl-NL" sz="700" smtClean="0"/>
          </a:p>
        </p:txBody>
      </p:sp>
      <p:sp>
        <p:nvSpPr>
          <p:cNvPr id="6147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34863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 userDrawn="1"/>
        </p:nvSpPr>
        <p:spPr bwMode="ltGray">
          <a:xfrm>
            <a:off x="4572000" y="0"/>
            <a:ext cx="4572000" cy="6858000"/>
          </a:xfrm>
          <a:prstGeom prst="rect">
            <a:avLst/>
          </a:prstGeom>
          <a:solidFill>
            <a:srgbClr val="777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/>
          </a:p>
        </p:txBody>
      </p:sp>
      <p:pic>
        <p:nvPicPr>
          <p:cNvPr id="5" name="Picture 13" descr="PowerPoint - Pay o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62"/>
          <a:stretch>
            <a:fillRect/>
          </a:stretch>
        </p:blipFill>
        <p:spPr bwMode="gray">
          <a:xfrm>
            <a:off x="0" y="6129338"/>
            <a:ext cx="24098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RO_ZN_Logo_Powerpoint_diap_nl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83163" y="2508250"/>
            <a:ext cx="3706812" cy="8096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stijl te bewerken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83163" y="3573463"/>
            <a:ext cx="3706812" cy="2609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983163" y="6430963"/>
            <a:ext cx="3706812" cy="215900"/>
          </a:xfrm>
        </p:spPr>
        <p:txBody>
          <a:bodyPr tIns="0" bIns="0"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064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D6684-7563-4A75-A7DE-3AEC4529AA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449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30988" y="1079500"/>
            <a:ext cx="2058987" cy="51990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49263" y="1079500"/>
            <a:ext cx="6029325" cy="51990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7A6B-084E-4AE0-B00E-DC49A257C2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464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263" y="1079500"/>
            <a:ext cx="8240712" cy="787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49263" y="2014538"/>
            <a:ext cx="4043362" cy="42640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5025" y="2014538"/>
            <a:ext cx="4044950" cy="42640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719F-A01C-4A5E-8B78-8D7D9E50E2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2560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263" y="1079500"/>
            <a:ext cx="8240712" cy="787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49263" y="2014538"/>
            <a:ext cx="4043362" cy="42640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645025" y="2014538"/>
            <a:ext cx="4044950" cy="4264025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grafiek wilt toevoegen</a:t>
            </a:r>
            <a:endParaRPr lang="nl-NL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9ECE7-EA39-42B1-9381-FF49B08768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579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636D0-313B-40D6-B801-F4BE6E4983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906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5F9A5-6D3A-48AB-B362-E0AA488005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654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49263" y="2014538"/>
            <a:ext cx="4043362" cy="42640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5025" y="2014538"/>
            <a:ext cx="4044950" cy="42640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15363-D56E-436E-A3CF-86BCB1DFB9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888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2B774-3EC0-4EDB-B3E9-EB9DF6D1B8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676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16DB-9001-45EA-ABD7-610CF5EA1D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58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AA60B-A3DD-4F72-8AEB-5283E7E3D8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532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6786F-EFAE-4F6A-BF95-D66E13A920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227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4FFC0-3B6D-4318-B9E2-E8C39D738D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563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Boven"/>
          <p:cNvSpPr>
            <a:spLocks noChangeArrowheads="1"/>
          </p:cNvSpPr>
          <p:nvPr/>
        </p:nvSpPr>
        <p:spPr bwMode="ltGray">
          <a:xfrm>
            <a:off x="0" y="0"/>
            <a:ext cx="9144000" cy="1073150"/>
          </a:xfrm>
          <a:prstGeom prst="rect">
            <a:avLst/>
          </a:prstGeom>
          <a:solidFill>
            <a:srgbClr val="777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NL" altLang="nl-NL" sz="1800" smtClean="0">
              <a:solidFill>
                <a:srgbClr val="FFFFFF"/>
              </a:solidFill>
            </a:endParaRPr>
          </a:p>
        </p:txBody>
      </p:sp>
      <p:sp>
        <p:nvSpPr>
          <p:cNvPr id="1027" name="shpKleurvlakOnder"/>
          <p:cNvSpPr>
            <a:spLocks noChangeArrowheads="1"/>
          </p:cNvSpPr>
          <p:nvPr/>
        </p:nvSpPr>
        <p:spPr bwMode="ltGray">
          <a:xfrm>
            <a:off x="0" y="6318250"/>
            <a:ext cx="9144000" cy="539750"/>
          </a:xfrm>
          <a:prstGeom prst="rect">
            <a:avLst/>
          </a:prstGeom>
          <a:solidFill>
            <a:srgbClr val="777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NL" altLang="nl-NL" sz="1800" smtClean="0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1079500"/>
            <a:ext cx="8240712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2014538"/>
            <a:ext cx="8240712" cy="426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584950"/>
            <a:ext cx="41211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0413" y="6430963"/>
            <a:ext cx="412115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263" y="6430963"/>
            <a:ext cx="71278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0A52B4-5378-4318-B884-8AADFDE0F0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pic>
        <p:nvPicPr>
          <p:cNvPr id="1033" name="shpBeeldmerk" descr="RO__vervolgpagina~LPPT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777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777C00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777C00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777C00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777C00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777C00"/>
          </a:solidFill>
          <a:latin typeface="Verdana" panose="020B060403050404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777C00"/>
          </a:solidFill>
          <a:latin typeface="Verdana" panose="020B060403050404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777C00"/>
          </a:solidFill>
          <a:latin typeface="Verdana" panose="020B060403050404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777C00"/>
          </a:solidFill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SzPct val="85000"/>
        <a:buFont typeface="Verdana" panose="020B060403050404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60363" algn="l" rtl="0" eaLnBrk="0" fontAlgn="base" hangingPunct="0">
        <a:spcBef>
          <a:spcPct val="20000"/>
        </a:spcBef>
        <a:spcAft>
          <a:spcPct val="0"/>
        </a:spcAft>
        <a:buFont typeface="Verdana" panose="020B060403050404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indent="-355600" algn="l" rtl="0" eaLnBrk="0" fontAlgn="base" hangingPunct="0">
        <a:spcBef>
          <a:spcPct val="20000"/>
        </a:spcBef>
        <a:spcAft>
          <a:spcPct val="0"/>
        </a:spcAft>
        <a:buFont typeface="Verdana" panose="020B060403050404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85850" indent="-365125" algn="l" rtl="0" eaLnBrk="0" fontAlgn="base" hangingPunct="0">
        <a:spcBef>
          <a:spcPct val="20000"/>
        </a:spcBef>
        <a:spcAft>
          <a:spcPct val="0"/>
        </a:spcAft>
        <a:buFont typeface="Verdana" panose="020B0604030504040204" pitchFamily="34" charset="0"/>
        <a:buChar char="›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43038" indent="-355600" algn="l" rtl="0" eaLnBrk="0" fontAlgn="base" hangingPunct="0">
        <a:spcBef>
          <a:spcPct val="20000"/>
        </a:spcBef>
        <a:spcAft>
          <a:spcPct val="0"/>
        </a:spcAft>
        <a:buFont typeface="Verdana" panose="020B060403050404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PowerPoint - Ope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-1588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4" descr="ZN_Logo_Powerpoint_pos_n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Pakketbeheer </a:t>
            </a:r>
            <a:br>
              <a:rPr lang="nl-NL" altLang="nl-NL" dirty="0" smtClean="0"/>
            </a:br>
            <a:r>
              <a:rPr lang="nl-NL" altLang="nl-NL" dirty="0" smtClean="0"/>
              <a:t>een update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dirty="0" smtClean="0"/>
              <a:t>Horizonscan Geneesmiddelen</a:t>
            </a:r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endParaRPr lang="nl-NL" altLang="nl-NL" dirty="0" smtClean="0"/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endParaRPr lang="nl-NL" altLang="nl-NL" dirty="0" smtClean="0"/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r>
              <a:rPr lang="nl-NL" altLang="nl-NL" dirty="0" smtClean="0"/>
              <a:t>Niels Speksnijder</a:t>
            </a:r>
            <a:endParaRPr lang="nl-NL" alt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Werkwijze</a:t>
            </a:r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D1C89FE-1EE3-41BB-9914-DD320079EACD}" type="slidenum">
              <a:rPr lang="nl-NL" altLang="nl-NL" sz="1000" smtClean="0">
                <a:solidFill>
                  <a:schemeClr val="bg1"/>
                </a:solidFill>
              </a:rPr>
              <a:pPr/>
              <a:t>3</a:t>
            </a:fld>
            <a:endParaRPr lang="nl-NL" altLang="nl-NL" sz="1000" smtClean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63142649"/>
              </p:ext>
            </p:extLst>
          </p:nvPr>
        </p:nvGraphicFramePr>
        <p:xfrm>
          <a:off x="1521619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5" name="Tekstvak 1"/>
          <p:cNvSpPr txBox="1">
            <a:spLocks noChangeArrowheads="1"/>
          </p:cNvSpPr>
          <p:nvPr/>
        </p:nvSpPr>
        <p:spPr bwMode="auto">
          <a:xfrm>
            <a:off x="4035741" y="1319311"/>
            <a:ext cx="1180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altLang="nl-NL" sz="1400" dirty="0"/>
              <a:t>2x per jaar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636D0-313B-40D6-B801-F4BE6E4983DB}" type="slidenum">
              <a:rPr lang="nl-NL" altLang="nl-NL" smtClean="0"/>
              <a:pPr>
                <a:defRPr/>
              </a:pPr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48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941888"/>
            <a:ext cx="2362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2800" dirty="0" smtClean="0"/>
              <a:t>Aanleiding Horizonscan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dirty="0"/>
              <a:t>Bestuurlijk </a:t>
            </a:r>
            <a:r>
              <a:rPr lang="nl-NL" dirty="0" smtClean="0"/>
              <a:t>hoofdlijnenakkoord </a:t>
            </a:r>
            <a:r>
              <a:rPr lang="nl-NL" dirty="0"/>
              <a:t>MSZ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Integraal pakket aan maatregelen</a:t>
            </a:r>
          </a:p>
          <a:p>
            <a:pPr eaLnBrk="1" hangingPunct="1">
              <a:defRPr/>
            </a:pPr>
            <a:endParaRPr lang="nl-NL" dirty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A746284-7F14-4BE0-B442-FDC1EECCF313}" type="slidenum">
              <a:rPr lang="nl-NL" altLang="nl-NL" sz="1000" smtClean="0">
                <a:solidFill>
                  <a:schemeClr val="bg1"/>
                </a:solidFill>
              </a:rPr>
              <a:pPr/>
              <a:t>5</a:t>
            </a:fld>
            <a:endParaRPr lang="nl-NL" altLang="nl-NL" sz="1000" smtClean="0">
              <a:solidFill>
                <a:schemeClr val="bg1"/>
              </a:solidFill>
            </a:endParaRPr>
          </a:p>
        </p:txBody>
      </p:sp>
      <p:pic>
        <p:nvPicPr>
          <p:cNvPr id="11269" name="Picture 2" descr="https://revalidatiegeneeskunde.nl/sites/default/files/styles/large/public/field/image/logo_de_medisch_specialist.png?itok=mkHVOLs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933825"/>
            <a:ext cx="21875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http://www.sdhstedendriehoek.nl/resize/250/0/x-png/include/files/sdhstedendriehoek.nl/Afbeeldingen/logo%20VenVN.p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924175"/>
            <a:ext cx="194468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565400"/>
            <a:ext cx="9604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9" descr="http://www.ggznieuws.nl/home/wp-content/uploads/2013/07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149725"/>
            <a:ext cx="33845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255" y="4996656"/>
            <a:ext cx="33845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5" descr="http://zorgen.nl/files/2014/04/Zorginstituut-Nederlan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708275"/>
            <a:ext cx="2182812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33" descr="http://www.britemindsmedia.com/wp-content/uploads/2014/06/Ministerie-VWS-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781300"/>
            <a:ext cx="2990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Afbeelding 15" descr="NVZ logo 2 druk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3825"/>
            <a:ext cx="2181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01" y="5078413"/>
            <a:ext cx="276225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Doel en randvoorwaarden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x-none" dirty="0"/>
              <a:t>Een integraal, openbaar en zo objectief mogelijk overzicht van </a:t>
            </a:r>
            <a:r>
              <a:rPr lang="nl-NL" altLang="x-none" dirty="0" smtClean="0"/>
              <a:t>geneesmiddelen die op </a:t>
            </a:r>
            <a:r>
              <a:rPr lang="nl-NL" altLang="x-none" dirty="0"/>
              <a:t>de markt verwacht worden en relevante ontwikkelingen </a:t>
            </a:r>
            <a:r>
              <a:rPr lang="nl-NL" altLang="x-none" dirty="0" smtClean="0"/>
              <a:t>daaromtrent.</a:t>
            </a:r>
          </a:p>
          <a:p>
            <a:pPr eaLnBrk="1" hangingPunct="1">
              <a:defRPr/>
            </a:pPr>
            <a:endParaRPr lang="nl-NL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Openbaar en toegankelijk</a:t>
            </a:r>
            <a:endParaRPr lang="nl-NL" altLang="nl-NL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Toetsbaar en transparant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(Zo) objectief (mogelijk)</a:t>
            </a:r>
            <a:endParaRPr lang="nl-NL" altLang="nl-NL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Inhoudelijke validatie</a:t>
            </a:r>
            <a:endParaRPr lang="nl-NL" altLang="nl-NL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Makkelijk leesbaar </a:t>
            </a:r>
            <a:endParaRPr lang="nl-NL" altLang="nl-NL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Borging</a:t>
            </a:r>
            <a:endParaRPr lang="nl-NL" altLang="nl-NL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Geen </a:t>
            </a:r>
            <a:r>
              <a:rPr lang="nl-NL" altLang="nl-NL" dirty="0"/>
              <a:t>doel op </a:t>
            </a:r>
            <a:r>
              <a:rPr lang="nl-NL" altLang="nl-NL" dirty="0" smtClean="0"/>
              <a:t>zich </a:t>
            </a:r>
            <a:endParaRPr lang="nl-NL" altLang="nl-NL" dirty="0"/>
          </a:p>
          <a:p>
            <a:pPr eaLnBrk="1" hangingPunct="1">
              <a:defRPr/>
            </a:pPr>
            <a:endParaRPr lang="nl-NL" dirty="0"/>
          </a:p>
          <a:p>
            <a:pPr eaLnBrk="1" hangingPunct="1">
              <a:defRPr/>
            </a:pPr>
            <a:endParaRPr lang="nl-NL" dirty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E720E19-EB0E-44C5-B812-4C499AC3DC71}" type="slidenum">
              <a:rPr lang="nl-NL" altLang="nl-NL" sz="1000" smtClean="0">
                <a:solidFill>
                  <a:schemeClr val="bg1"/>
                </a:solidFill>
              </a:rPr>
              <a:pPr/>
              <a:t>6</a:t>
            </a:fld>
            <a:endParaRPr lang="nl-NL" altLang="nl-NL" sz="1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A9001E"/>
      </a:dk2>
      <a:lt2>
        <a:srgbClr val="007BC7"/>
      </a:lt2>
      <a:accent1>
        <a:srgbClr val="777C00"/>
      </a:accent1>
      <a:accent2>
        <a:srgbClr val="FFB612"/>
      </a:accent2>
      <a:accent3>
        <a:srgbClr val="FFFFFF"/>
      </a:accent3>
      <a:accent4>
        <a:srgbClr val="000000"/>
      </a:accent4>
      <a:accent5>
        <a:srgbClr val="BDBFAA"/>
      </a:accent5>
      <a:accent6>
        <a:srgbClr val="E7A50F"/>
      </a:accent6>
      <a:hlink>
        <a:srgbClr val="FF7000"/>
      </a:hlink>
      <a:folHlink>
        <a:srgbClr val="D52B1E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A9001E"/>
        </a:dk2>
        <a:lt2>
          <a:srgbClr val="007BC7"/>
        </a:lt2>
        <a:accent1>
          <a:srgbClr val="777C00"/>
        </a:accent1>
        <a:accent2>
          <a:srgbClr val="FFB612"/>
        </a:accent2>
        <a:accent3>
          <a:srgbClr val="FFFFFF"/>
        </a:accent3>
        <a:accent4>
          <a:srgbClr val="000000"/>
        </a:accent4>
        <a:accent5>
          <a:srgbClr val="BDBFAA"/>
        </a:accent5>
        <a:accent6>
          <a:srgbClr val="E7A50F"/>
        </a:accent6>
        <a:hlink>
          <a:srgbClr val="FF7000"/>
        </a:hlink>
        <a:folHlink>
          <a:srgbClr val="D52B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1.potx [Alleen-lezen]" id="{3636C464-999E-4908-BC05-0FB6E64A0E10}" vid="{E0075366-2A22-4F94-A155-3B7629128FC7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777C00"/>
      </a:dk2>
      <a:lt2>
        <a:srgbClr val="007BC7"/>
      </a:lt2>
      <a:accent1>
        <a:srgbClr val="777C00"/>
      </a:accent1>
      <a:accent2>
        <a:srgbClr val="FFB612"/>
      </a:accent2>
      <a:accent3>
        <a:srgbClr val="FFFFFF"/>
      </a:accent3>
      <a:accent4>
        <a:srgbClr val="000000"/>
      </a:accent4>
      <a:accent5>
        <a:srgbClr val="BDBFAA"/>
      </a:accent5>
      <a:accent6>
        <a:srgbClr val="E7A50F"/>
      </a:accent6>
      <a:hlink>
        <a:srgbClr val="FF7000"/>
      </a:hlink>
      <a:folHlink>
        <a:srgbClr val="D52B1E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777C00"/>
      </a:dk2>
      <a:lt2>
        <a:srgbClr val="007BC7"/>
      </a:lt2>
      <a:accent1>
        <a:srgbClr val="777C00"/>
      </a:accent1>
      <a:accent2>
        <a:srgbClr val="FFB612"/>
      </a:accent2>
      <a:accent3>
        <a:srgbClr val="FFFFFF"/>
      </a:accent3>
      <a:accent4>
        <a:srgbClr val="000000"/>
      </a:accent4>
      <a:accent5>
        <a:srgbClr val="BDBFAA"/>
      </a:accent5>
      <a:accent6>
        <a:srgbClr val="E7A50F"/>
      </a:accent6>
      <a:hlink>
        <a:srgbClr val="FF7000"/>
      </a:hlink>
      <a:folHlink>
        <a:srgbClr val="D52B1E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550</TotalTime>
  <Words>98</Words>
  <Application>Microsoft Office PowerPoint</Application>
  <PresentationFormat>Diavoorstelling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Standaardontwerp</vt:lpstr>
      <vt:lpstr>PowerPoint-presentatie</vt:lpstr>
      <vt:lpstr>Pakketbeheer  een update</vt:lpstr>
      <vt:lpstr>Werkwijze</vt:lpstr>
      <vt:lpstr>PowerPoint-presentatie</vt:lpstr>
      <vt:lpstr>Aanleiding Horizonscan</vt:lpstr>
      <vt:lpstr>Doel en randvoorwaarden</vt:lpstr>
    </vt:vector>
  </TitlesOfParts>
  <Company>cvz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Speksnijder, N.</dc:creator>
  <dc:description>Versie 2017 - 1.0.0</dc:description>
  <cp:lastModifiedBy>gerhard bruggink</cp:lastModifiedBy>
  <cp:revision>34</cp:revision>
  <dcterms:created xsi:type="dcterms:W3CDTF">2017-09-11T09:54:44Z</dcterms:created>
  <dcterms:modified xsi:type="dcterms:W3CDTF">2017-11-06T13:38:01Z</dcterms:modified>
</cp:coreProperties>
</file>